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9"/>
  </p:notesMasterIdLst>
  <p:sldIdLst>
    <p:sldId id="439" r:id="rId5"/>
    <p:sldId id="440" r:id="rId6"/>
    <p:sldId id="441" r:id="rId7"/>
    <p:sldId id="44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273F"/>
    <a:srgbClr val="C4C9CF"/>
    <a:srgbClr val="E7E9EC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1110" y="3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mf.org/en/About/copyright-and-terms#data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mf.org/en/About/copyright-and-terms#data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International Monetary Fund.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Geoeconomic fragmentation index of Fernandez-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Villaverde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Mineymama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Song (2024), a composite measure including indicators of geopolitical risk, financial flows and trade openness.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of IMF Content and Data is subject to the</a:t>
            </a:r>
            <a:r>
              <a:rPr lang="en-GB" sz="1800" b="1" u="sng" dirty="0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IMF’s</a:t>
            </a:r>
            <a:r>
              <a:rPr lang="en-GB" sz="1800" b="1" u="sng" dirty="0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1800" b="1" u="sng" dirty="0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terms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Copyright and Usage.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International Monetary Fund and Workspace from LSEG.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</a:t>
            </a:r>
            <a:r>
              <a:rPr lang="en-GB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of IMF Content and Data is subject to the IMF’s </a:t>
            </a:r>
            <a:r>
              <a:rPr lang="en-GB" sz="1800" b="1" u="sng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terms</a:t>
            </a:r>
            <a:r>
              <a:rPr lang="en-GB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Copyright and Usage.</a:t>
            </a:r>
            <a:endParaRPr lang="en-GB" sz="180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A44B2-FD0D-28C3-7418-DE31AE011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98313E-C5A5-0C93-BDA2-A033331942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6A77E8-86CA-F4DC-8C47-13D90B1A55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BFBB28-FF56-1380-6E60-ECFF285BAE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14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chart21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#chart21b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chart21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2025</a:t>
            </a:r>
            <a:r>
              <a:rPr lang="en-GB" sz="1800" b="1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Calibri" panose="020F0502020204030204" pitchFamily="34" charset="0"/>
              </a:rPr>
              <a:t>ox </a:t>
            </a:r>
            <a:endParaRPr lang="en-GB" sz="1800" b="1" dirty="0">
              <a:solidFill>
                <a:schemeClr val="bg1"/>
              </a:solidFill>
              <a:ea typeface="MS Gothic" panose="020B0609070205080204" pitchFamily="49" charset="-128"/>
              <a:cs typeface="Calibri" panose="020F0502020204030204" pitchFamily="34" charset="0"/>
            </a:endParaRPr>
          </a:p>
          <a:p>
            <a:r>
              <a:rPr lang="en-GB" dirty="0"/>
              <a:t>Section 2: Global vulnerabilities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81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2.1: Global fragmentation has increased over recent years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Fragmentation index </a:t>
            </a:r>
            <a:r>
              <a:rPr lang="en-GB" sz="2400" baseline="30000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sz="2400" u="sng" baseline="30000" dirty="0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)(</a:t>
            </a:r>
            <a:r>
              <a:rPr lang="en-GB" sz="2400" u="sng" baseline="30000" dirty="0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u="sng" baseline="30000" dirty="0">
                <a:solidFill>
                  <a:srgbClr val="12273F"/>
                </a:solidFill>
                <a:uFill>
                  <a:solidFill>
                    <a:srgbClr val="3CD7D9"/>
                  </a:solidFill>
                </a:u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Time series of composite fragmentation index from 1990 to 2024, currently at its highest level on record.">
            <a:extLst>
              <a:ext uri="{FF2B5EF4-FFF2-40B4-BE49-F238E27FC236}">
                <a16:creationId xmlns:a16="http://schemas.microsoft.com/office/drawing/2014/main" id="{E6EB8A85-3365-879B-5261-F708DD2262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28" y="1862718"/>
            <a:ext cx="9713996" cy="457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2.2: Average global government debt-to-GDP is expected to continue to rise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Sovereign debt (percentage of GDP) </a:t>
            </a:r>
            <a:r>
              <a:rPr lang="en-GB" sz="2400" baseline="30000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sz="2400" u="sng" baseline="30000" dirty="0">
                <a:solidFill>
                  <a:srgbClr val="12273F"/>
                </a:solidFill>
                <a:effectLst/>
                <a:uFill>
                  <a:solidFill>
                    <a:srgbClr val="3CD7D9"/>
                  </a:solidFill>
                </a:u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Time series of debt to GDP from 2000 to 2029 for the US, euro area, China and the global average. 2025–29 figures are IMF forecasts.">
            <a:extLst>
              <a:ext uri="{FF2B5EF4-FFF2-40B4-BE49-F238E27FC236}">
                <a16:creationId xmlns:a16="http://schemas.microsoft.com/office/drawing/2014/main" id="{D60075A5-2DE6-84C3-75AC-0B2C8F7C4B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03" y="1945532"/>
            <a:ext cx="11164593" cy="449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17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6032C-AC67-2B6F-DDEA-CA9060332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BCE43C-20DA-3FA6-04D8-934F6836B9F9}"/>
              </a:ext>
            </a:extLst>
          </p:cNvPr>
          <p:cNvSpPr txBox="1"/>
          <p:nvPr/>
        </p:nvSpPr>
        <p:spPr>
          <a:xfrm>
            <a:off x="732503" y="417177"/>
            <a:ext cx="10726994" cy="136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0" u="none" strike="noStrike" baseline="0" dirty="0">
                <a:solidFill>
                  <a:srgbClr val="12273F"/>
                </a:solidFill>
                <a:latin typeface="Arial-BoldMT"/>
              </a:rPr>
              <a:t>Table 2.A: Recent fiscal policy developments in selected major economies</a:t>
            </a:r>
            <a:br>
              <a:rPr lang="en-GB" sz="2800" dirty="0"/>
            </a:br>
            <a:endParaRPr lang="en-GB" sz="36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1D415D-16F1-3E0B-5780-1010B5A1C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839" y="1740616"/>
            <a:ext cx="8196526" cy="470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72008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12</TotalTime>
  <Words>161</Words>
  <Application>Microsoft Office PowerPoint</Application>
  <PresentationFormat>Widescreen</PresentationFormat>
  <Paragraphs>10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Gothic</vt:lpstr>
      <vt:lpstr>Arial</vt:lpstr>
      <vt:lpstr>Arial-BoldMT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Horton, Rebecca</cp:lastModifiedBy>
  <cp:revision>4</cp:revision>
  <dcterms:created xsi:type="dcterms:W3CDTF">2025-07-08T15:14:44Z</dcterms:created>
  <dcterms:modified xsi:type="dcterms:W3CDTF">2025-07-08T18:21:13Z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2025-07-08T15:16:28Z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6a7ccbbd-6d06-4e9d-b8a1-935190b49649</vt:lpwstr>
  </property>
  <property fmtid="{D5CDD505-2E9C-101B-9397-08002B2CF9AE}" pid="9" name="MSIP_Label_7020817f-35a1-46f5-8886-e0d7225f8c08_ContentBits">
    <vt:lpwstr>5</vt:lpwstr>
  </property>
</Properties>
</file>